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66" r:id="rId3"/>
    <p:sldId id="265" r:id="rId4"/>
    <p:sldId id="268" r:id="rId5"/>
    <p:sldId id="267" r:id="rId6"/>
    <p:sldId id="269" r:id="rId7"/>
    <p:sldId id="27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120"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2AC02-B92E-41D9-886A-21087C8DA947}" type="datetimeFigureOut">
              <a:rPr lang="en-SG" smtClean="0"/>
              <a:t>13/4/2023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034F5-A7AB-479A-8692-E4A43AA6F5F5}" type="slidenum">
              <a:rPr lang="en-SG" smtClean="0"/>
              <a:t>‹#›</a:t>
            </a:fld>
            <a:endParaRPr lang="en-SG"/>
          </a:p>
        </p:txBody>
      </p:sp>
    </p:spTree>
    <p:extLst>
      <p:ext uri="{BB962C8B-B14F-4D97-AF65-F5344CB8AC3E}">
        <p14:creationId xmlns:p14="http://schemas.microsoft.com/office/powerpoint/2010/main" val="197904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D0CD7-F031-A4BD-06CF-ECB55A5183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EDA5CEE-AAA8-08AF-C062-2E519EEBA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E287F625-BD2F-EC97-CBF8-1D38509AB02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488BF7F-DD16-61AA-E0A5-BE56B7039CB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3021FBD-0E14-7A39-A37F-6A479FBDFECC}"/>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44645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D0F7F-BAD9-7D6A-CD2B-4F2C659BAF3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CC39138-F7FE-EF15-1266-C154BE4A40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5274D60-ECFE-FEDC-07EF-7B27E79A62A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C7803291-E6EF-954D-9099-BE05118AE00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DC23911-C574-D49D-C8E7-70E4EC7D287D}"/>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830094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CD6AE-F4AA-DFE0-EFE4-61A97E6ABB1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06AD844-E821-4A17-AA8F-222106F9CF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5AE4B1F-EC88-53FF-6051-0458C16980E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F7537D1-0C2A-BF51-45A6-9825EDB6296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51E8001-3FA1-D63C-5F45-7F1CEF59104A}"/>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50731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5CE74-DE0A-1E75-BBDA-DD356FE88E8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E5DB9C4-0C92-8C4F-A32F-0CB104443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18E7725-E0EE-7F77-9525-ED7137A4294C}"/>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995D0554-356C-A59E-FFC0-B5ABF0D72F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1858647-9454-0CCE-663E-3D1786291B9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81083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BF85-EC7F-E8E4-FC0A-4F37ECC050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3413582-B7DF-E8FE-046C-4CFA95C62A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99BBE4-7E36-754B-4E92-95EEBB6EC23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CF2BC72-5336-DD70-F642-DB9231AEE5B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79F336A-ECC7-7E36-815D-E8F013778C4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69346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6053C-FD61-F60D-3A61-B4D578719CF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07EF12F-6FDE-78C7-3DBA-C04AD1314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DC43B44-DF65-1E36-CBFB-57B06D81F0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01BE513E-8798-9880-6731-BC8313FA134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D478E097-05F3-9A38-2C5D-34A6BAF8308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125F72B9-666C-79FA-3F43-7521B0E86245}"/>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196861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8AEF1-87CE-7C6E-876A-D9DE6243D144}"/>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364A17A-F132-FA14-AA04-1E8549A2B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01146-3B3E-FB23-BE51-7923C8C7F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F8A0A92D-D067-E38F-6493-FD7DCF4E5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BC366D-1298-F670-BC79-977DD5B545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4D8CC17-BBD3-D4CC-101D-C9760ABFB42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8" name="Footer Placeholder 7">
            <a:extLst>
              <a:ext uri="{FF2B5EF4-FFF2-40B4-BE49-F238E27FC236}">
                <a16:creationId xmlns:a16="http://schemas.microsoft.com/office/drawing/2014/main" id="{CE39786B-F395-E419-A1E1-37DBFE8DB8E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4F3D8E47-45DC-6D5D-69C5-F522F4B7EF7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905538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2E5F0-93B3-5C52-A5F0-50D24B03C1C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6283C26B-E0A2-2E54-2F65-F43C67DFA8D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4" name="Footer Placeholder 3">
            <a:extLst>
              <a:ext uri="{FF2B5EF4-FFF2-40B4-BE49-F238E27FC236}">
                <a16:creationId xmlns:a16="http://schemas.microsoft.com/office/drawing/2014/main" id="{EF399CED-87BD-C5C8-9B86-8472084AB14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0A27200B-F398-163C-6513-ABA68D642317}"/>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58042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DFA43-ACFA-5925-24C4-9E6EC276C55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3" name="Footer Placeholder 2">
            <a:extLst>
              <a:ext uri="{FF2B5EF4-FFF2-40B4-BE49-F238E27FC236}">
                <a16:creationId xmlns:a16="http://schemas.microsoft.com/office/drawing/2014/main" id="{08F07EDD-D348-B1E3-3199-28BDD8272C4B}"/>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1B752B14-42E6-C1EA-3E17-4DB77F469F49}"/>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24586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4AC0-21EF-3AAD-0753-51C3DAF33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3CBBBFE-8AC8-9160-47FF-D582F0293A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BC3B55E-1B20-CB4D-504B-452B424203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A0665B-6CBD-C7E5-985C-ABE179DD958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D6F7EF4-DC02-268B-6715-7394D6B1CE3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FEB76A8-2CB5-C3ED-F957-6AF8A2B1E33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02942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7B38-E625-C7A1-0EB1-F57E6B79A6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830BC27-87A6-5D85-305F-242471C449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2C75B91-713E-BD91-2C54-7F0143E85E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0F44FE-648B-BD4D-7926-920D945B18F0}"/>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F5009F6-5C7E-97F9-8587-D94C6BA93F0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6E7D1DE-6D19-FA89-8063-5BDC4D3D03C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43720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051FC9-5057-4FE8-6C18-D08B9A1B0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940EA5B2-DDE4-AD5B-4C04-4953D92522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7AB76B6-3D09-355A-6887-7A32FBDD2D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FAF9A16-13EE-0CB2-F1F7-431AABF719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E2FC9B40-4D2D-1706-8CBE-78E8B9B5E5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FE07A-54E0-4676-9F20-7DE882076952}" type="slidenum">
              <a:rPr lang="en-SG" smtClean="0"/>
              <a:t>‹#›</a:t>
            </a:fld>
            <a:endParaRPr lang="en-SG"/>
          </a:p>
        </p:txBody>
      </p:sp>
    </p:spTree>
    <p:extLst>
      <p:ext uri="{BB962C8B-B14F-4D97-AF65-F5344CB8AC3E}">
        <p14:creationId xmlns:p14="http://schemas.microsoft.com/office/powerpoint/2010/main" val="3730073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53076" y="751862"/>
            <a:ext cx="10620892" cy="6063198"/>
          </a:xfrm>
          <a:prstGeom prst="rect">
            <a:avLst/>
          </a:prstGeom>
          <a:noFill/>
        </p:spPr>
        <p:txBody>
          <a:bodyPr wrap="square" rtlCol="0">
            <a:spAutoFit/>
          </a:bodyPr>
          <a:lstStyle/>
          <a:p>
            <a:r>
              <a:rPr lang="en-US" sz="2000" b="1" dirty="0"/>
              <a:t>Program Design Purpose</a:t>
            </a:r>
          </a:p>
          <a:p>
            <a:pPr algn="just"/>
            <a:endParaRPr lang="en-US" sz="1600" b="1" dirty="0"/>
          </a:p>
          <a:p>
            <a:pPr algn="just"/>
            <a:r>
              <a:rPr lang="en-US" sz="1600" b="1" dirty="0"/>
              <a:t>We want to create a monitor and observing tool-set which can visualize and evaluate the availability of the resource ( hardware, </a:t>
            </a:r>
            <a:r>
              <a:rPr lang="en-US" sz="1600" b="1" dirty="0" err="1"/>
              <a:t>vms</a:t>
            </a:r>
            <a:r>
              <a:rPr lang="en-US" sz="1600" b="1" dirty="0"/>
              <a:t>, container, program or service) being used in an on-going cyber exercise or a cyber drill event to help the event organizers and participants to get better sense about the event real time progress. It also provide serval function to full filled the requirement of other teams in the cyber exercise. The main functions provide by the cyber exercise resource monitor which can be used by different teams: </a:t>
            </a:r>
          </a:p>
          <a:p>
            <a:pPr algn="just"/>
            <a:endParaRPr lang="en-US" sz="1600" b="1" dirty="0"/>
          </a:p>
          <a:p>
            <a:pPr marL="285750" indent="-285750" algn="just">
              <a:lnSpc>
                <a:spcPct val="150000"/>
              </a:lnSpc>
              <a:buFont typeface="Arial" panose="020B0604020202020204" pitchFamily="34" charset="0"/>
              <a:buChar char="•"/>
            </a:pPr>
            <a:r>
              <a:rPr lang="en-US" sz="1600" b="1" dirty="0"/>
              <a:t>Used by the Black/Judgment-Team to monitor the whole exercise progress, each teams’ state/score, the availability of the resource and the defense progress.  </a:t>
            </a:r>
          </a:p>
          <a:p>
            <a:pPr marL="285750" indent="-285750" algn="just">
              <a:lnSpc>
                <a:spcPct val="150000"/>
              </a:lnSpc>
              <a:buFont typeface="Arial" panose="020B0604020202020204" pitchFamily="34" charset="0"/>
              <a:buChar char="•"/>
            </a:pPr>
            <a:r>
              <a:rPr lang="en-US" sz="1600" b="1" dirty="0"/>
              <a:t>Used by the Green-Team to prepare, test and do debug work for building and supporting the exercise environment. </a:t>
            </a:r>
          </a:p>
          <a:p>
            <a:pPr marL="285750" indent="-285750" algn="just">
              <a:lnSpc>
                <a:spcPct val="150000"/>
              </a:lnSpc>
              <a:buFont typeface="Arial" panose="020B0604020202020204" pitchFamily="34" charset="0"/>
              <a:buChar char="•"/>
            </a:pPr>
            <a:r>
              <a:rPr lang="en-US" sz="1600" b="1" dirty="0"/>
              <a:t>Used by the Blue-Team to check and monitor the real time state of the exercise environment they are working on. </a:t>
            </a:r>
          </a:p>
          <a:p>
            <a:pPr marL="285750" indent="-285750" algn="just">
              <a:lnSpc>
                <a:spcPct val="150000"/>
              </a:lnSpc>
              <a:buFont typeface="Arial" panose="020B0604020202020204" pitchFamily="34" charset="0"/>
              <a:buChar char="•"/>
            </a:pPr>
            <a:r>
              <a:rPr lang="en-US" sz="1600" b="1" dirty="0"/>
              <a:t>Used by the Red-Team to report the attack state to judgement team and check the attack influence. </a:t>
            </a:r>
          </a:p>
          <a:p>
            <a:pPr marL="285750" indent="-285750" algn="just">
              <a:lnSpc>
                <a:spcPct val="150000"/>
              </a:lnSpc>
              <a:buFont typeface="Arial" panose="020B0604020202020204" pitchFamily="34" charset="0"/>
              <a:buChar char="•"/>
            </a:pPr>
            <a:r>
              <a:rPr lang="en-US" sz="1600" b="1" dirty="0"/>
              <a:t>Used by the Yellow-Team to simulate the behavior of normal users.</a:t>
            </a:r>
          </a:p>
          <a:p>
            <a:pPr marL="285750" indent="-285750" algn="just">
              <a:lnSpc>
                <a:spcPct val="150000"/>
              </a:lnSpc>
              <a:buFont typeface="Arial" panose="020B0604020202020204" pitchFamily="34" charset="0"/>
              <a:buChar char="•"/>
            </a:pPr>
            <a:r>
              <a:rPr lang="en-US" sz="1600" b="1" dirty="0"/>
              <a:t>Used by the Purple-Team to record the cyber exercise event timeline and archive the event logs. </a:t>
            </a:r>
          </a:p>
          <a:p>
            <a:pPr marL="285750" indent="-285750" algn="just">
              <a:lnSpc>
                <a:spcPct val="150000"/>
              </a:lnSpc>
              <a:buFont typeface="Arial" panose="020B0604020202020204" pitchFamily="34" charset="0"/>
              <a:buChar char="•"/>
            </a:pPr>
            <a:r>
              <a:rPr lang="en-US" sz="1600" b="1" dirty="0"/>
              <a:t>Auto detect and record the red team attack and defense action.</a:t>
            </a:r>
          </a:p>
          <a:p>
            <a:pPr algn="just"/>
            <a:endParaRPr lang="en-US" sz="1600" b="1" dirty="0"/>
          </a:p>
          <a:p>
            <a:pPr algn="just"/>
            <a:r>
              <a:rPr lang="en-US" sz="1600" b="1" dirty="0"/>
              <a:t>The Cyber Exercise Resource Monitor System is built based on two exist products: </a:t>
            </a:r>
            <a:r>
              <a:rPr lang="en-US" sz="1600" b="1" u="sng" dirty="0"/>
              <a:t>Cluster User Emulator</a:t>
            </a:r>
            <a:r>
              <a:rPr lang="en-US" sz="1600" b="1" dirty="0"/>
              <a:t> and </a:t>
            </a:r>
            <a:r>
              <a:rPr lang="en-US" sz="1600" b="1" u="sng" dirty="0"/>
              <a:t>Cluster Service Health Monitor</a:t>
            </a:r>
            <a:r>
              <a:rPr lang="en-US" sz="1600" b="1" dirty="0"/>
              <a:t>. </a:t>
            </a:r>
          </a:p>
          <a:p>
            <a:pPr algn="just"/>
            <a:endParaRPr lang="en-US" sz="1600" b="1" dirty="0"/>
          </a:p>
        </p:txBody>
      </p:sp>
    </p:spTree>
    <p:extLst>
      <p:ext uri="{BB962C8B-B14F-4D97-AF65-F5344CB8AC3E}">
        <p14:creationId xmlns:p14="http://schemas.microsoft.com/office/powerpoint/2010/main" val="3853615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682645" y="716667"/>
            <a:ext cx="11003588" cy="3354765"/>
          </a:xfrm>
          <a:prstGeom prst="rect">
            <a:avLst/>
          </a:prstGeom>
          <a:noFill/>
        </p:spPr>
        <p:txBody>
          <a:bodyPr wrap="square" rtlCol="0">
            <a:spAutoFit/>
          </a:bodyPr>
          <a:lstStyle/>
          <a:p>
            <a:pPr algn="just"/>
            <a:r>
              <a:rPr lang="en-US" sz="2000" b="1" dirty="0"/>
              <a:t>Monitor Web Portal (Dashboards)</a:t>
            </a:r>
          </a:p>
          <a:p>
            <a:pPr algn="just"/>
            <a:endParaRPr lang="en-US" sz="1600" b="1" dirty="0"/>
          </a:p>
          <a:p>
            <a:pPr algn="just"/>
            <a:r>
              <a:rPr lang="en-US" sz="1600" b="1" dirty="0"/>
              <a:t>The Cyber Exercise Resource Monitor System will provide several different web dashboards to visualize the exercise information for different teams’ requirement, currently four main kinds of dashboards are provided:</a:t>
            </a:r>
          </a:p>
          <a:p>
            <a:pPr algn="just"/>
            <a:endParaRPr lang="en-US" sz="1600" b="1" dirty="0"/>
          </a:p>
          <a:p>
            <a:pPr marL="342900" indent="-342900" algn="just">
              <a:buAutoNum type="arabicPeriod"/>
            </a:pPr>
            <a:r>
              <a:rPr lang="en-SG" sz="1600" b="1" dirty="0"/>
              <a:t>Exercise Overview Dashboard: </a:t>
            </a:r>
            <a:r>
              <a:rPr lang="en-SG" sz="1600" dirty="0"/>
              <a:t>Used by the </a:t>
            </a:r>
            <a:r>
              <a:rPr lang="en-SG" sz="1600" b="1" dirty="0"/>
              <a:t>Black/Judgement-Team </a:t>
            </a:r>
            <a:r>
              <a:rPr lang="en-SG" sz="1600" dirty="0"/>
              <a:t>to</a:t>
            </a:r>
            <a:r>
              <a:rPr lang="en-SG" sz="1600" b="1" dirty="0"/>
              <a:t> </a:t>
            </a:r>
            <a:r>
              <a:rPr lang="en-SG" sz="1600" dirty="0"/>
              <a:t>monitor and control the whole exercise progress. </a:t>
            </a:r>
          </a:p>
          <a:p>
            <a:pPr marL="342900" indent="-342900" algn="just">
              <a:buAutoNum type="arabicPeriod"/>
            </a:pPr>
            <a:endParaRPr lang="en-SG" sz="1600" dirty="0"/>
          </a:p>
          <a:p>
            <a:pPr marL="342900" indent="-342900" algn="just">
              <a:buAutoNum type="arabicPeriod"/>
            </a:pPr>
            <a:r>
              <a:rPr lang="en-SG" sz="1600" b="1" dirty="0"/>
              <a:t>Service Health Dashboard: </a:t>
            </a:r>
            <a:r>
              <a:rPr lang="en-SG" sz="1600" dirty="0"/>
              <a:t>Used by the </a:t>
            </a:r>
            <a:r>
              <a:rPr lang="en-SG" sz="1600" b="1" dirty="0"/>
              <a:t>Blue-Team </a:t>
            </a:r>
            <a:r>
              <a:rPr lang="en-SG" sz="1600" dirty="0"/>
              <a:t>to monitor health and availability of their team’s exercise-cluster. </a:t>
            </a:r>
          </a:p>
          <a:p>
            <a:pPr marL="342900" indent="-342900" algn="just">
              <a:buAutoNum type="arabicPeriod"/>
            </a:pPr>
            <a:endParaRPr lang="en-SG" sz="1600" dirty="0"/>
          </a:p>
          <a:p>
            <a:pPr marL="342900" indent="-342900" algn="just">
              <a:buAutoNum type="arabicPeriod"/>
            </a:pPr>
            <a:r>
              <a:rPr lang="en-SG" sz="1600" b="1" dirty="0"/>
              <a:t>Resource Availability Dashboard</a:t>
            </a:r>
            <a:r>
              <a:rPr lang="en-SG" sz="1600" dirty="0"/>
              <a:t>: Used by the </a:t>
            </a:r>
            <a:r>
              <a:rPr lang="en-SG" sz="1600" b="1" dirty="0"/>
              <a:t>Black/Judgement-Team</a:t>
            </a:r>
            <a:r>
              <a:rPr lang="en-SG" sz="1600" dirty="0"/>
              <a:t>, </a:t>
            </a:r>
            <a:r>
              <a:rPr lang="en-SG" sz="1600" b="1" dirty="0"/>
              <a:t>Red-Team</a:t>
            </a:r>
            <a:r>
              <a:rPr lang="en-SG" sz="1600" dirty="0"/>
              <a:t>, </a:t>
            </a:r>
            <a:r>
              <a:rPr lang="en-SG" sz="1600" b="1" dirty="0"/>
              <a:t>Blue-Team </a:t>
            </a:r>
            <a:r>
              <a:rPr lang="en-SG" sz="1600" dirty="0"/>
              <a:t>and </a:t>
            </a:r>
            <a:r>
              <a:rPr lang="en-SG" sz="1600" b="1" dirty="0"/>
              <a:t>Purple-Team </a:t>
            </a:r>
            <a:r>
              <a:rPr lang="en-SG" sz="1600" dirty="0"/>
              <a:t>to monitor the detailed real time availability state of the </a:t>
            </a:r>
            <a:r>
              <a:rPr lang="en-US" sz="1600" dirty="0"/>
              <a:t>resource.</a:t>
            </a:r>
          </a:p>
          <a:p>
            <a:pPr marL="342900" indent="-342900" algn="just">
              <a:buAutoNum type="arabicPeriod"/>
            </a:pPr>
            <a:endParaRPr lang="en-SG" sz="1600" dirty="0"/>
          </a:p>
          <a:p>
            <a:pPr marL="342900" indent="-342900" algn="just">
              <a:buFontTx/>
              <a:buAutoNum type="arabicPeriod"/>
            </a:pPr>
            <a:r>
              <a:rPr lang="en-SG" sz="1600" b="1" dirty="0"/>
              <a:t>Assistance function Dashboards: </a:t>
            </a:r>
            <a:r>
              <a:rPr lang="en-SG" sz="1600" dirty="0"/>
              <a:t>Used for full fill special monitor requirement of </a:t>
            </a:r>
            <a:r>
              <a:rPr lang="en-SG" sz="1600" b="1" dirty="0"/>
              <a:t>Yellow-Team </a:t>
            </a:r>
            <a:r>
              <a:rPr lang="en-SG" sz="1600" dirty="0"/>
              <a:t>and </a:t>
            </a:r>
            <a:r>
              <a:rPr lang="en-SG" sz="1600" b="1" dirty="0"/>
              <a:t>Green-Team</a:t>
            </a:r>
            <a:r>
              <a:rPr lang="en-SG" sz="1600" dirty="0"/>
              <a:t>.</a:t>
            </a:r>
            <a:endParaRPr lang="en-US" sz="1600" dirty="0"/>
          </a:p>
        </p:txBody>
      </p:sp>
      <p:pic>
        <p:nvPicPr>
          <p:cNvPr id="3" name="Picture 2" descr="A screenshot of a computer&#10;&#10;Description automatically generated with low confidence">
            <a:extLst>
              <a:ext uri="{FF2B5EF4-FFF2-40B4-BE49-F238E27FC236}">
                <a16:creationId xmlns:a16="http://schemas.microsoft.com/office/drawing/2014/main" id="{59E14C30-EFDD-6BB5-C87A-4E4B2160C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080" y="4915250"/>
            <a:ext cx="3311263" cy="1862586"/>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CC856E76-64FB-ECDB-860D-FF837A3BC8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6712" y="4915249"/>
            <a:ext cx="3465275" cy="1862585"/>
          </a:xfrm>
          <a:prstGeom prst="rect">
            <a:avLst/>
          </a:prstGeom>
        </p:spPr>
      </p:pic>
      <p:sp>
        <p:nvSpPr>
          <p:cNvPr id="12" name="TextBox 11">
            <a:extLst>
              <a:ext uri="{FF2B5EF4-FFF2-40B4-BE49-F238E27FC236}">
                <a16:creationId xmlns:a16="http://schemas.microsoft.com/office/drawing/2014/main" id="{3AB9C4CC-CB3E-61BF-ECE7-6CBBF4EAA14E}"/>
              </a:ext>
            </a:extLst>
          </p:cNvPr>
          <p:cNvSpPr txBox="1"/>
          <p:nvPr/>
        </p:nvSpPr>
        <p:spPr>
          <a:xfrm>
            <a:off x="682645" y="4444535"/>
            <a:ext cx="3973190" cy="307777"/>
          </a:xfrm>
          <a:prstGeom prst="rect">
            <a:avLst/>
          </a:prstGeom>
          <a:noFill/>
        </p:spPr>
        <p:txBody>
          <a:bodyPr wrap="square" rtlCol="0">
            <a:spAutoFit/>
          </a:bodyPr>
          <a:lstStyle/>
          <a:p>
            <a:r>
              <a:rPr lang="en-SG" sz="1400" b="1" dirty="0">
                <a:solidFill>
                  <a:srgbClr val="002060"/>
                </a:solidFill>
              </a:rPr>
              <a:t>Dashboard Screen Shot Example:</a:t>
            </a:r>
          </a:p>
        </p:txBody>
      </p:sp>
      <p:pic>
        <p:nvPicPr>
          <p:cNvPr id="13" name="Picture 12" descr="Chart&#10;&#10;Description automatically generated">
            <a:extLst>
              <a:ext uri="{FF2B5EF4-FFF2-40B4-BE49-F238E27FC236}">
                <a16:creationId xmlns:a16="http://schemas.microsoft.com/office/drawing/2014/main" id="{2A3E13CD-BB7C-4ADD-9EBD-D084101C4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94356" y="4915248"/>
            <a:ext cx="3311263" cy="1862586"/>
          </a:xfrm>
          <a:prstGeom prst="rect">
            <a:avLst/>
          </a:prstGeom>
        </p:spPr>
      </p:pic>
    </p:spTree>
    <p:extLst>
      <p:ext uri="{BB962C8B-B14F-4D97-AF65-F5344CB8AC3E}">
        <p14:creationId xmlns:p14="http://schemas.microsoft.com/office/powerpoint/2010/main" val="1076832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1. Exercise Overview Dashboard</a:t>
            </a:r>
            <a:endParaRPr lang="en-US" sz="2000" b="1" dirty="0"/>
          </a:p>
          <a:p>
            <a:pPr algn="just"/>
            <a:endParaRPr lang="en-US" sz="1600" b="1" dirty="0"/>
          </a:p>
          <a:p>
            <a:pPr algn="just"/>
            <a:r>
              <a:rPr lang="en-SG" sz="1600" b="1" dirty="0"/>
              <a:t>The Cyber Exercise Overview Dashboard is used by Black/Judgement-Team to monitor and control the whole exercise progress. The information it will provide: </a:t>
            </a:r>
          </a:p>
          <a:p>
            <a:pPr algn="just"/>
            <a:endParaRPr lang="en-SG" sz="1600" b="1" dirty="0"/>
          </a:p>
          <a:p>
            <a:pPr marL="285750" indent="-285750" algn="just">
              <a:buFont typeface="Arial" panose="020B0604020202020204" pitchFamily="34" charset="0"/>
              <a:buChar char="•"/>
            </a:pPr>
            <a:r>
              <a:rPr lang="en-SG" sz="1600" b="1" dirty="0"/>
              <a:t>Latest news of the cyber exercise and the event host venue live video. </a:t>
            </a:r>
          </a:p>
          <a:p>
            <a:pPr marL="285750" indent="-285750" algn="just">
              <a:buFont typeface="Arial" panose="020B0604020202020204" pitchFamily="34" charset="0"/>
              <a:buChar char="•"/>
            </a:pPr>
            <a:r>
              <a:rPr lang="en-SG" sz="1600" b="1" dirty="0"/>
              <a:t>Exercise attack and defence state . </a:t>
            </a:r>
          </a:p>
          <a:p>
            <a:pPr marL="285750" indent="-285750" algn="just">
              <a:buFont typeface="Arial" panose="020B0604020202020204" pitchFamily="34" charset="0"/>
              <a:buChar char="•"/>
            </a:pPr>
            <a:r>
              <a:rPr lang="en-SG" sz="1600" b="1" dirty="0"/>
              <a:t>The score of all blue teams, summary of tickets raised and resolved. </a:t>
            </a:r>
          </a:p>
          <a:p>
            <a:pPr marL="285750" indent="-285750" algn="just">
              <a:buFont typeface="Arial" panose="020B0604020202020204" pitchFamily="34" charset="0"/>
              <a:buChar char="•"/>
            </a:pPr>
            <a:r>
              <a:rPr lang="en-SG" sz="1600" b="1" dirty="0"/>
              <a:t>The availability of all teams’ resources. </a:t>
            </a:r>
          </a:p>
          <a:p>
            <a:pPr marL="285750" indent="-285750" algn="just">
              <a:buFont typeface="Arial" panose="020B0604020202020204" pitchFamily="34" charset="0"/>
              <a:buChar char="•"/>
            </a:pPr>
            <a:r>
              <a:rPr lang="en-SG" sz="1600" b="1" dirty="0"/>
              <a:t>Real time exercise events timeline. </a:t>
            </a:r>
          </a:p>
        </p:txBody>
      </p:sp>
      <p:pic>
        <p:nvPicPr>
          <p:cNvPr id="8" name="Picture 7" descr="Graphical user interface, website&#10;&#10;Description automatically generated">
            <a:extLst>
              <a:ext uri="{FF2B5EF4-FFF2-40B4-BE49-F238E27FC236}">
                <a16:creationId xmlns:a16="http://schemas.microsoft.com/office/drawing/2014/main" id="{41CFF1D0-DF44-0B11-AECE-35A43D05A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73" y="3624600"/>
            <a:ext cx="5411126" cy="3043758"/>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80DA3D87-62F5-CC7B-E373-98EC2D7D0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907" y="3624600"/>
            <a:ext cx="5411126" cy="3043758"/>
          </a:xfrm>
          <a:prstGeom prst="rect">
            <a:avLst/>
          </a:prstGeom>
        </p:spPr>
      </p:pic>
      <p:sp>
        <p:nvSpPr>
          <p:cNvPr id="13" name="TextBox 12">
            <a:extLst>
              <a:ext uri="{FF2B5EF4-FFF2-40B4-BE49-F238E27FC236}">
                <a16:creationId xmlns:a16="http://schemas.microsoft.com/office/drawing/2014/main" id="{5259F5F0-5442-ADD5-9459-27F4E8FDD1D3}"/>
              </a:ext>
            </a:extLst>
          </p:cNvPr>
          <p:cNvSpPr txBox="1"/>
          <p:nvPr/>
        </p:nvSpPr>
        <p:spPr>
          <a:xfrm>
            <a:off x="684872" y="3275111"/>
            <a:ext cx="3037273" cy="307777"/>
          </a:xfrm>
          <a:prstGeom prst="rect">
            <a:avLst/>
          </a:prstGeom>
          <a:noFill/>
        </p:spPr>
        <p:txBody>
          <a:bodyPr wrap="square" rtlCol="0">
            <a:spAutoFit/>
          </a:bodyPr>
          <a:lstStyle/>
          <a:p>
            <a:r>
              <a:rPr lang="en-SG" sz="1400" b="1" dirty="0">
                <a:solidFill>
                  <a:srgbClr val="002060"/>
                </a:solidFill>
              </a:rPr>
              <a:t>Overview dashboard example:</a:t>
            </a:r>
          </a:p>
        </p:txBody>
      </p:sp>
    </p:spTree>
    <p:extLst>
      <p:ext uri="{BB962C8B-B14F-4D97-AF65-F5344CB8AC3E}">
        <p14:creationId xmlns:p14="http://schemas.microsoft.com/office/powerpoint/2010/main" val="6527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862322"/>
          </a:xfrm>
          <a:prstGeom prst="rect">
            <a:avLst/>
          </a:prstGeom>
          <a:noFill/>
        </p:spPr>
        <p:txBody>
          <a:bodyPr wrap="square" rtlCol="0">
            <a:spAutoFit/>
          </a:bodyPr>
          <a:lstStyle/>
          <a:p>
            <a:pPr algn="just"/>
            <a:r>
              <a:rPr lang="en-SG" sz="2000" b="1" dirty="0"/>
              <a:t>2. Service Health Dashboard</a:t>
            </a:r>
            <a:endParaRPr lang="en-US" sz="2000" b="1" dirty="0"/>
          </a:p>
          <a:p>
            <a:pPr algn="just"/>
            <a:endParaRPr lang="en-US" sz="1600" b="1" dirty="0"/>
          </a:p>
          <a:p>
            <a:pPr algn="just"/>
            <a:r>
              <a:rPr lang="en-SG" sz="1600" b="1" dirty="0"/>
              <a:t>The Cyber Exercise Service Health dashboard is used by the Blue-Team to monitor the health and availability of the sub exercise environment/cluster which they are working on. So they can analyse the cluster state, raise tickets and plan the </a:t>
            </a:r>
            <a:r>
              <a:rPr lang="en-SG" sz="1600" b="1" dirty="0" err="1"/>
              <a:t>defense</a:t>
            </a:r>
            <a:r>
              <a:rPr lang="en-SG" sz="1600" b="1" dirty="0"/>
              <a:t> action. The information it can provide (Each team will have their own dashboard) : </a:t>
            </a:r>
          </a:p>
          <a:p>
            <a:pPr algn="just"/>
            <a:endParaRPr lang="en-SG" sz="1600" b="1" dirty="0"/>
          </a:p>
          <a:p>
            <a:pPr marL="285750" indent="-285750" algn="just">
              <a:buFont typeface="Arial" panose="020B0604020202020204" pitchFamily="34" charset="0"/>
              <a:buChar char="•"/>
            </a:pPr>
            <a:r>
              <a:rPr lang="en-SG" sz="1600" b="1" dirty="0"/>
              <a:t>Nodes health/availability state of the sub exercise environment/cluster. </a:t>
            </a:r>
          </a:p>
          <a:p>
            <a:pPr marL="285750" indent="-285750" algn="just">
              <a:buFont typeface="Arial" panose="020B0604020202020204" pitchFamily="34" charset="0"/>
              <a:buChar char="•"/>
            </a:pPr>
            <a:r>
              <a:rPr lang="en-SG" sz="1600" b="1" dirty="0"/>
              <a:t>Environment network topology and traffic state. </a:t>
            </a:r>
          </a:p>
          <a:p>
            <a:pPr marL="285750" indent="-285750" algn="just">
              <a:buFont typeface="Arial" panose="020B0604020202020204" pitchFamily="34" charset="0"/>
              <a:buChar char="•"/>
            </a:pPr>
            <a:r>
              <a:rPr lang="en-SG" sz="1600" b="1" dirty="0"/>
              <a:t>Service health/availability and program execution state in the team’s cluster. </a:t>
            </a:r>
          </a:p>
          <a:p>
            <a:pPr marL="285750" indent="-285750" algn="just">
              <a:buFont typeface="Arial" panose="020B0604020202020204" pitchFamily="34" charset="0"/>
              <a:buChar char="•"/>
            </a:pPr>
            <a:r>
              <a:rPr lang="en-SG" sz="1600" b="1" dirty="0"/>
              <a:t>The critical host/node login and commands execution state. </a:t>
            </a:r>
          </a:p>
          <a:p>
            <a:pPr marL="285750" indent="-285750" algn="just">
              <a:buFont typeface="Arial" panose="020B0604020202020204" pitchFamily="34" charset="0"/>
              <a:buChar char="•"/>
            </a:pPr>
            <a:r>
              <a:rPr lang="en-SG" sz="1600" b="1" dirty="0"/>
              <a:t>Cluster system logs and current team’s </a:t>
            </a:r>
            <a:r>
              <a:rPr lang="en-SG" sz="1600" b="1" dirty="0" err="1"/>
              <a:t>defense</a:t>
            </a:r>
            <a:r>
              <a:rPr lang="en-SG" sz="1600" b="1" dirty="0"/>
              <a:t> score. </a:t>
            </a:r>
          </a:p>
        </p:txBody>
      </p:sp>
      <p:pic>
        <p:nvPicPr>
          <p:cNvPr id="2" name="Picture 1" descr="Graphical user interface&#10;&#10;Description automatically generated">
            <a:extLst>
              <a:ext uri="{FF2B5EF4-FFF2-40B4-BE49-F238E27FC236}">
                <a16:creationId xmlns:a16="http://schemas.microsoft.com/office/drawing/2014/main" id="{B176DDD8-22A1-6D44-CEFC-F4C24599B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3276" y="3905788"/>
            <a:ext cx="5134983" cy="2760053"/>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D931F559-DFBA-6902-6288-2965AEEA57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40" y="3905789"/>
            <a:ext cx="5134983" cy="2760053"/>
          </a:xfrm>
          <a:prstGeom prst="rect">
            <a:avLst/>
          </a:prstGeom>
        </p:spPr>
      </p:pic>
      <p:sp>
        <p:nvSpPr>
          <p:cNvPr id="3" name="TextBox 2">
            <a:extLst>
              <a:ext uri="{FF2B5EF4-FFF2-40B4-BE49-F238E27FC236}">
                <a16:creationId xmlns:a16="http://schemas.microsoft.com/office/drawing/2014/main" id="{76ED35FF-A3C3-A73E-9143-AF362578F07B}"/>
              </a:ext>
            </a:extLst>
          </p:cNvPr>
          <p:cNvSpPr txBox="1"/>
          <p:nvPr/>
        </p:nvSpPr>
        <p:spPr>
          <a:xfrm>
            <a:off x="674114" y="3538816"/>
            <a:ext cx="3037273" cy="307777"/>
          </a:xfrm>
          <a:prstGeom prst="rect">
            <a:avLst/>
          </a:prstGeom>
          <a:noFill/>
        </p:spPr>
        <p:txBody>
          <a:bodyPr wrap="square" rtlCol="0">
            <a:spAutoFit/>
          </a:bodyPr>
          <a:lstStyle/>
          <a:p>
            <a:r>
              <a:rPr lang="en-SG" sz="1400" b="1" dirty="0">
                <a:solidFill>
                  <a:srgbClr val="002060"/>
                </a:solidFill>
              </a:rPr>
              <a:t>Service health dashboard example:</a:t>
            </a:r>
          </a:p>
        </p:txBody>
      </p:sp>
    </p:spTree>
    <p:extLst>
      <p:ext uri="{BB962C8B-B14F-4D97-AF65-F5344CB8AC3E}">
        <p14:creationId xmlns:p14="http://schemas.microsoft.com/office/powerpoint/2010/main" val="3937521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3. Resource Availability Dashboard</a:t>
            </a:r>
            <a:endParaRPr lang="en-US" sz="2000" b="1" dirty="0"/>
          </a:p>
          <a:p>
            <a:pPr algn="just"/>
            <a:endParaRPr lang="en-US" sz="1600" b="1" dirty="0"/>
          </a:p>
          <a:p>
            <a:pPr algn="just"/>
            <a:r>
              <a:rPr lang="en-SG" sz="1600" b="1" dirty="0"/>
              <a:t>The Resource Availability Dashboard will show the detailed real time availability state of exercise </a:t>
            </a:r>
            <a:r>
              <a:rPr lang="en-US" sz="1600" b="1" dirty="0"/>
              <a:t>resource ( hardware, </a:t>
            </a:r>
            <a:r>
              <a:rPr lang="en-US" sz="1600" b="1" dirty="0" err="1"/>
              <a:t>vms</a:t>
            </a:r>
            <a:r>
              <a:rPr lang="en-US" sz="1600" b="1" dirty="0"/>
              <a:t>, containers, program or service)</a:t>
            </a:r>
            <a:r>
              <a:rPr lang="en-SG" sz="1600" b="1" dirty="0"/>
              <a:t> to fill full the requirement of different cyber exercise team:</a:t>
            </a:r>
          </a:p>
          <a:p>
            <a:pPr algn="just"/>
            <a:endParaRPr lang="en-SG" sz="1600" b="1" dirty="0"/>
          </a:p>
          <a:p>
            <a:pPr marL="285750" indent="-285750" algn="just">
              <a:buFont typeface="Arial" panose="020B0604020202020204" pitchFamily="34" charset="0"/>
              <a:buChar char="•"/>
            </a:pPr>
            <a:r>
              <a:rPr lang="en-SG" sz="1600" b="1" dirty="0"/>
              <a:t>Black/Judgement-Team can use it to evaluate the specific teams’ score or action. </a:t>
            </a:r>
          </a:p>
          <a:p>
            <a:pPr marL="285750" indent="-285750" algn="just">
              <a:buFont typeface="Arial" panose="020B0604020202020204" pitchFamily="34" charset="0"/>
              <a:buChar char="•"/>
            </a:pPr>
            <a:r>
              <a:rPr lang="en-SG" sz="1600" b="1" dirty="0"/>
              <a:t>Red-Team can use it to check the influence of the launched attack of the exercise cluster.</a:t>
            </a:r>
          </a:p>
          <a:p>
            <a:pPr marL="285750" indent="-285750" algn="just">
              <a:buFont typeface="Arial" panose="020B0604020202020204" pitchFamily="34" charset="0"/>
              <a:buChar char="•"/>
            </a:pPr>
            <a:r>
              <a:rPr lang="en-SG" sz="1600" b="1" dirty="0"/>
              <a:t>Green-Team can use it to monitor the critical nodes/hosts connection, then analyse the exercise process and debug the exception situation happens during the event.  </a:t>
            </a:r>
          </a:p>
          <a:p>
            <a:pPr marL="285750" indent="-285750" algn="just">
              <a:buFont typeface="Arial" panose="020B0604020202020204" pitchFamily="34" charset="0"/>
              <a:buChar char="•"/>
            </a:pPr>
            <a:r>
              <a:rPr lang="en-US" sz="1600" b="1" dirty="0"/>
              <a:t>Purple-Team can use it to archive the exercise cluster’s whole resource situation. </a:t>
            </a:r>
            <a:endParaRPr lang="en-SG" sz="1600" b="1" dirty="0"/>
          </a:p>
        </p:txBody>
      </p:sp>
      <p:pic>
        <p:nvPicPr>
          <p:cNvPr id="9" name="Picture 8" descr="Chart&#10;&#10;Description automatically generated">
            <a:extLst>
              <a:ext uri="{FF2B5EF4-FFF2-40B4-BE49-F238E27FC236}">
                <a16:creationId xmlns:a16="http://schemas.microsoft.com/office/drawing/2014/main" id="{DDC52FD4-A4B5-3529-6FB3-885438A19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699" y="3715638"/>
            <a:ext cx="5135795" cy="2888886"/>
          </a:xfrm>
          <a:prstGeom prst="rect">
            <a:avLst/>
          </a:prstGeom>
        </p:spPr>
      </p:pic>
      <p:pic>
        <p:nvPicPr>
          <p:cNvPr id="11" name="Picture 10" descr="A screenshot of a computer&#10;&#10;Description automatically generated with medium confidence">
            <a:extLst>
              <a:ext uri="{FF2B5EF4-FFF2-40B4-BE49-F238E27FC236}">
                <a16:creationId xmlns:a16="http://schemas.microsoft.com/office/drawing/2014/main" id="{E20B5E15-379C-14F5-A207-EF804A13B0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8618" y="3715638"/>
            <a:ext cx="5135796" cy="2888886"/>
          </a:xfrm>
          <a:prstGeom prst="rect">
            <a:avLst/>
          </a:prstGeom>
        </p:spPr>
      </p:pic>
      <p:sp>
        <p:nvSpPr>
          <p:cNvPr id="12" name="TextBox 11">
            <a:extLst>
              <a:ext uri="{FF2B5EF4-FFF2-40B4-BE49-F238E27FC236}">
                <a16:creationId xmlns:a16="http://schemas.microsoft.com/office/drawing/2014/main" id="{8EA20643-5139-A2BA-E491-7E46D4D06A4B}"/>
              </a:ext>
            </a:extLst>
          </p:cNvPr>
          <p:cNvSpPr txBox="1"/>
          <p:nvPr/>
        </p:nvSpPr>
        <p:spPr>
          <a:xfrm>
            <a:off x="834699" y="3341808"/>
            <a:ext cx="3973190" cy="307777"/>
          </a:xfrm>
          <a:prstGeom prst="rect">
            <a:avLst/>
          </a:prstGeom>
          <a:noFill/>
        </p:spPr>
        <p:txBody>
          <a:bodyPr wrap="square" rtlCol="0">
            <a:spAutoFit/>
          </a:bodyPr>
          <a:lstStyle/>
          <a:p>
            <a:r>
              <a:rPr lang="en-SG" sz="1400" b="1" dirty="0">
                <a:solidFill>
                  <a:srgbClr val="002060"/>
                </a:solidFill>
              </a:rPr>
              <a:t>Resource availability dashboard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19526" y="3316824"/>
            <a:ext cx="3973190" cy="307777"/>
          </a:xfrm>
          <a:prstGeom prst="rect">
            <a:avLst/>
          </a:prstGeom>
          <a:noFill/>
        </p:spPr>
        <p:txBody>
          <a:bodyPr wrap="square" rtlCol="0">
            <a:spAutoFit/>
          </a:bodyPr>
          <a:lstStyle/>
          <a:p>
            <a:r>
              <a:rPr lang="en-SG" sz="1400" b="1" dirty="0">
                <a:solidFill>
                  <a:srgbClr val="002060"/>
                </a:solidFill>
              </a:rPr>
              <a:t>Critical nodes connection dashboard example:</a:t>
            </a:r>
          </a:p>
        </p:txBody>
      </p:sp>
    </p:spTree>
    <p:extLst>
      <p:ext uri="{BB962C8B-B14F-4D97-AF65-F5344CB8AC3E}">
        <p14:creationId xmlns:p14="http://schemas.microsoft.com/office/powerpoint/2010/main" val="1975174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852644" cy="2369880"/>
          </a:xfrm>
          <a:prstGeom prst="rect">
            <a:avLst/>
          </a:prstGeom>
          <a:noFill/>
        </p:spPr>
        <p:txBody>
          <a:bodyPr wrap="square" rtlCol="0">
            <a:spAutoFit/>
          </a:bodyPr>
          <a:lstStyle/>
          <a:p>
            <a:pPr algn="just"/>
            <a:r>
              <a:rPr lang="en-SG" sz="2000" b="1" dirty="0"/>
              <a:t>4. Assistance Function Dashboard</a:t>
            </a:r>
            <a:endParaRPr lang="en-US" sz="2000" b="1" dirty="0"/>
          </a:p>
          <a:p>
            <a:pPr algn="just"/>
            <a:endParaRPr lang="en-US" sz="1600" b="1" dirty="0"/>
          </a:p>
          <a:p>
            <a:pPr algn="just"/>
            <a:r>
              <a:rPr lang="en-SG" sz="1600" b="1" dirty="0"/>
              <a:t>The Assistance Function Dashboard includes several customized dashboards which visualize the execution state of the  specific function used to full filled the customers’ additional requirement. The dashboards includes: </a:t>
            </a:r>
          </a:p>
          <a:p>
            <a:pPr algn="just"/>
            <a:endParaRPr lang="en-SG" sz="1600" b="1" dirty="0"/>
          </a:p>
          <a:p>
            <a:pPr marL="285750" indent="-285750" algn="just">
              <a:buFont typeface="Arial" panose="020B0604020202020204" pitchFamily="34" charset="0"/>
              <a:buChar char="•"/>
            </a:pPr>
            <a:r>
              <a:rPr lang="en-SG" sz="1600" b="1" dirty="0"/>
              <a:t>Dashboard show </a:t>
            </a:r>
            <a:r>
              <a:rPr lang="en-US" sz="1600" b="1" dirty="0"/>
              <a:t>normal users’ behavior simulation state and traffic generation state for Yellow-Team. </a:t>
            </a:r>
          </a:p>
          <a:p>
            <a:pPr marL="285750" indent="-285750" algn="just">
              <a:buFont typeface="Arial" panose="020B0604020202020204" pitchFamily="34" charset="0"/>
              <a:buChar char="•"/>
            </a:pPr>
            <a:r>
              <a:rPr lang="en-US" sz="1600" b="1" dirty="0"/>
              <a:t>Dashboard show the attack launched and unexpected(harmful) action auto triggered state for Red-Team</a:t>
            </a:r>
          </a:p>
          <a:p>
            <a:pPr marL="285750" indent="-285750" algn="just">
              <a:buFont typeface="Arial" panose="020B0604020202020204" pitchFamily="34" charset="0"/>
              <a:buChar char="•"/>
            </a:pPr>
            <a:r>
              <a:rPr lang="en-US" sz="1600" b="1" dirty="0"/>
              <a:t>Dashboard show the internet connection, VPN bandwidth usage for Green-Team to support the event. </a:t>
            </a:r>
            <a:endParaRPr lang="en-SG" sz="1600" b="1" dirty="0"/>
          </a:p>
          <a:p>
            <a:pPr algn="just"/>
            <a:endParaRPr lang="en-SG" sz="1600" b="1" dirty="0"/>
          </a:p>
        </p:txBody>
      </p:sp>
      <p:sp>
        <p:nvSpPr>
          <p:cNvPr id="12" name="TextBox 11">
            <a:extLst>
              <a:ext uri="{FF2B5EF4-FFF2-40B4-BE49-F238E27FC236}">
                <a16:creationId xmlns:a16="http://schemas.microsoft.com/office/drawing/2014/main" id="{8EA20643-5139-A2BA-E491-7E46D4D06A4B}"/>
              </a:ext>
            </a:extLst>
          </p:cNvPr>
          <p:cNvSpPr txBox="1"/>
          <p:nvPr/>
        </p:nvSpPr>
        <p:spPr>
          <a:xfrm>
            <a:off x="737879" y="3094424"/>
            <a:ext cx="4404275" cy="523220"/>
          </a:xfrm>
          <a:prstGeom prst="rect">
            <a:avLst/>
          </a:prstGeom>
          <a:noFill/>
        </p:spPr>
        <p:txBody>
          <a:bodyPr wrap="square" rtlCol="0">
            <a:spAutoFit/>
          </a:bodyPr>
          <a:lstStyle/>
          <a:p>
            <a:r>
              <a:rPr lang="en-SG" sz="1400" b="1" dirty="0">
                <a:solidFill>
                  <a:srgbClr val="002060"/>
                </a:solidFill>
              </a:rPr>
              <a:t>Internet and VPN Peer Connection monitor dashboard (used by Green team)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269589" y="3086614"/>
            <a:ext cx="3973190" cy="523220"/>
          </a:xfrm>
          <a:prstGeom prst="rect">
            <a:avLst/>
          </a:prstGeom>
          <a:noFill/>
        </p:spPr>
        <p:txBody>
          <a:bodyPr wrap="square" rtlCol="0">
            <a:spAutoFit/>
          </a:bodyPr>
          <a:lstStyle/>
          <a:p>
            <a:r>
              <a:rPr lang="en-SG" sz="1400" b="1" dirty="0">
                <a:solidFill>
                  <a:srgbClr val="002060"/>
                </a:solidFill>
              </a:rPr>
              <a:t>Auto attack, normal user simulation and  traffic generation monitor dashboard:</a:t>
            </a:r>
          </a:p>
        </p:txBody>
      </p:sp>
      <p:pic>
        <p:nvPicPr>
          <p:cNvPr id="2" name="Picture 1" descr="Graphical user interface, application&#10;&#10;Description automatically generated">
            <a:extLst>
              <a:ext uri="{FF2B5EF4-FFF2-40B4-BE49-F238E27FC236}">
                <a16:creationId xmlns:a16="http://schemas.microsoft.com/office/drawing/2014/main" id="{ABC026D6-26BF-7FB4-BD8A-4482198CE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214" y="3771387"/>
            <a:ext cx="4972808" cy="2909111"/>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DD3F914D-238A-9A5E-A718-A5604C9CC9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2980" y="3771386"/>
            <a:ext cx="5377668" cy="2890497"/>
          </a:xfrm>
          <a:prstGeom prst="rect">
            <a:avLst/>
          </a:prstGeom>
          <a:ln w="12700">
            <a:solidFill>
              <a:schemeClr val="tx1"/>
            </a:solidFill>
          </a:ln>
        </p:spPr>
      </p:pic>
    </p:spTree>
    <p:extLst>
      <p:ext uri="{BB962C8B-B14F-4D97-AF65-F5344CB8AC3E}">
        <p14:creationId xmlns:p14="http://schemas.microsoft.com/office/powerpoint/2010/main" val="3997949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 System</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452175" y="859038"/>
            <a:ext cx="9927772" cy="5139869"/>
          </a:xfrm>
          <a:prstGeom prst="rect">
            <a:avLst/>
          </a:prstGeom>
          <a:noFill/>
        </p:spPr>
        <p:txBody>
          <a:bodyPr wrap="square" rtlCol="0">
            <a:spAutoFit/>
          </a:bodyPr>
          <a:lstStyle/>
          <a:p>
            <a:pPr algn="just"/>
            <a:r>
              <a:rPr lang="en-US" sz="2000" b="1" dirty="0"/>
              <a:t>Technical detail</a:t>
            </a:r>
          </a:p>
          <a:p>
            <a:pPr algn="just"/>
            <a:endParaRPr lang="en-US" sz="2000" b="1" dirty="0"/>
          </a:p>
          <a:p>
            <a:pPr algn="just"/>
            <a:r>
              <a:rPr lang="en-US" sz="1600" b="1" dirty="0"/>
              <a:t>The Cyber Exercise Resource Monitor System is built based on two NCL exist product: </a:t>
            </a:r>
            <a:r>
              <a:rPr lang="en-US" sz="1600" b="1" u="sng" dirty="0"/>
              <a:t>Cluster User Emulator</a:t>
            </a:r>
            <a:r>
              <a:rPr lang="en-US" sz="1600" b="1" dirty="0"/>
              <a:t> and </a:t>
            </a:r>
            <a:r>
              <a:rPr lang="en-US" sz="1600" b="1" u="sng" dirty="0"/>
              <a:t>Cluster Service Health Monitor</a:t>
            </a:r>
            <a:r>
              <a:rPr lang="en-US" sz="1600" b="1" dirty="0"/>
              <a:t> :</a:t>
            </a:r>
            <a:r>
              <a:rPr lang="en-US" sz="1600" b="1" u="sng" dirty="0"/>
              <a:t> </a:t>
            </a:r>
            <a:endParaRPr lang="en-US" sz="1600" b="1" dirty="0"/>
          </a:p>
          <a:p>
            <a:pPr algn="just"/>
            <a:endParaRPr lang="en-US" sz="1600" b="1" dirty="0"/>
          </a:p>
          <a:p>
            <a:pPr algn="just">
              <a:lnSpc>
                <a:spcPct val="150000"/>
              </a:lnSpc>
            </a:pPr>
            <a:r>
              <a:rPr lang="en-US" sz="1600" b="1" dirty="0"/>
              <a:t>Cluster Users Emulator</a:t>
            </a:r>
          </a:p>
          <a:p>
            <a:pPr algn="just">
              <a:lnSpc>
                <a:spcPct val="150000"/>
              </a:lnSpc>
            </a:pPr>
            <a:endParaRPr lang="en-US" sz="1600" b="1" dirty="0"/>
          </a:p>
          <a:p>
            <a:pPr marL="285750" indent="-285750" algn="just">
              <a:buFont typeface="Arial" panose="020B0604020202020204" pitchFamily="34" charset="0"/>
              <a:buChar char="•"/>
            </a:pPr>
            <a:r>
              <a:rPr lang="en-US" sz="1600" dirty="0"/>
              <a:t>The Cluster Users Emulator is a multiple users’ action emulation system running in a network/compute cluster system which can satisfy the customers’ requirement. During the cyber exercise, it is used to simulate normal users' behavior, generate network traffic, auto launch attack, or generate unexpected action. </a:t>
            </a:r>
          </a:p>
          <a:p>
            <a:pPr marL="285750" indent="-285750" algn="just">
              <a:buFont typeface="Arial" panose="020B0604020202020204" pitchFamily="34" charset="0"/>
              <a:buChar char="•"/>
            </a:pPr>
            <a:r>
              <a:rPr lang="en-US" sz="1600" dirty="0"/>
              <a:t>Detailed program technical document: </a:t>
            </a:r>
            <a:r>
              <a:rPr lang="en-US" sz="1600" u="sng" dirty="0"/>
              <a:t>&lt;User_Action_Emulator_Design_Doc_v0.2.pdf&gt;</a:t>
            </a:r>
            <a:endParaRPr lang="en-US" sz="1600" b="1" u="sng" dirty="0"/>
          </a:p>
          <a:p>
            <a:pPr algn="just"/>
            <a:r>
              <a:rPr lang="en-US" sz="1600" b="1" dirty="0"/>
              <a:t> </a:t>
            </a:r>
          </a:p>
          <a:p>
            <a:pPr algn="just"/>
            <a:r>
              <a:rPr lang="en-US" sz="1600" b="1" dirty="0"/>
              <a:t>Cluster Service Health Monitor </a:t>
            </a:r>
          </a:p>
          <a:p>
            <a:pPr algn="just"/>
            <a:endParaRPr lang="en-US" sz="1600" b="1" dirty="0"/>
          </a:p>
          <a:p>
            <a:pPr marL="285750" indent="-285750" algn="just">
              <a:buFont typeface="Arial" panose="020B0604020202020204" pitchFamily="34" charset="0"/>
              <a:buChar char="•"/>
            </a:pPr>
            <a:r>
              <a:rPr lang="en-US" sz="1600" dirty="0"/>
              <a:t>The Cluster Service Heath Monitor is a </a:t>
            </a:r>
            <a:r>
              <a:rPr lang="en-US" sz="1600" dirty="0" err="1"/>
              <a:t>systemed</a:t>
            </a:r>
            <a:r>
              <a:rPr lang="en-US" sz="1600" dirty="0"/>
              <a:t> function/service monitoring program to check and evaluate the cyber security computing cluster's critical points (node, service, function, file system) availability in real time during the cyber exercise. A service prober lib repository , a prober agent and one data processing hub are provided by the monitor system. </a:t>
            </a:r>
          </a:p>
          <a:p>
            <a:pPr marL="285750" indent="-285750" algn="just">
              <a:buFont typeface="Arial" panose="020B0604020202020204" pitchFamily="34" charset="0"/>
              <a:buChar char="•"/>
            </a:pPr>
            <a:r>
              <a:rPr lang="en-US" sz="1600" dirty="0"/>
              <a:t>Detailed program technical  document: </a:t>
            </a:r>
            <a:r>
              <a:rPr lang="en-US" sz="1600" u="sng" dirty="0"/>
              <a:t>&lt; Cluster Service Health </a:t>
            </a:r>
            <a:r>
              <a:rPr lang="en-US" sz="1600" u="sng" dirty="0" err="1"/>
              <a:t>Monitor_DesignDoc</a:t>
            </a:r>
            <a:r>
              <a:rPr lang="en-US" sz="1600" u="sng" dirty="0"/>
              <a:t> .pdf&gt;</a:t>
            </a:r>
          </a:p>
        </p:txBody>
      </p:sp>
    </p:spTree>
    <p:extLst>
      <p:ext uri="{BB962C8B-B14F-4D97-AF65-F5344CB8AC3E}">
        <p14:creationId xmlns:p14="http://schemas.microsoft.com/office/powerpoint/2010/main" val="1029022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745</TotalTime>
  <Words>1051</Words>
  <Application>Microsoft Office PowerPoint</Application>
  <PresentationFormat>Widescreen</PresentationFormat>
  <Paragraphs>84</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yuancheng</dc:creator>
  <cp:lastModifiedBy>Liu yuancheng</cp:lastModifiedBy>
  <cp:revision>334</cp:revision>
  <dcterms:created xsi:type="dcterms:W3CDTF">2023-03-22T06:15:38Z</dcterms:created>
  <dcterms:modified xsi:type="dcterms:W3CDTF">2023-04-13T13:16:17Z</dcterms:modified>
</cp:coreProperties>
</file>

<file path=docProps/thumbnail.jpeg>
</file>